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2" r:id="rId4"/>
    <p:sldId id="260" r:id="rId5"/>
    <p:sldId id="272" r:id="rId6"/>
    <p:sldId id="291" r:id="rId7"/>
    <p:sldId id="290" r:id="rId8"/>
    <p:sldId id="268" r:id="rId9"/>
    <p:sldId id="266" r:id="rId10"/>
    <p:sldId id="270" r:id="rId11"/>
    <p:sldId id="286" r:id="rId12"/>
    <p:sldId id="285" r:id="rId13"/>
    <p:sldId id="284" r:id="rId14"/>
    <p:sldId id="283" r:id="rId15"/>
    <p:sldId id="282" r:id="rId16"/>
    <p:sldId id="277" r:id="rId17"/>
    <p:sldId id="276" r:id="rId18"/>
    <p:sldId id="27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7"/>
    <p:restoredTop sz="94436"/>
  </p:normalViewPr>
  <p:slideViewPr>
    <p:cSldViewPr snapToGrid="0">
      <p:cViewPr varScale="1">
        <p:scale>
          <a:sx n="107" d="100"/>
          <a:sy n="107" d="100"/>
        </p:scale>
        <p:origin x="1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F5B9D-DC25-9C4D-B63B-18668C98E4DC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5E5C-0BF0-A54B-80CA-212E6B9B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3DA-71AB-2447-B2FB-5226151470FA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2316D-F49A-E545-AAF4-772D5B1D1AAC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AC5A-C52C-034E-BF3C-FD6CA88C0FDA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3CD4-0C3D-D94C-8B1C-6B1616C58207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6497-659A-CA42-87E8-72B157FCB6A5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8963-3E22-2148-9E4F-C00A5A3507A8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DFFA-6F12-804C-A322-D0CA765945C9}" type="datetime1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4A57-390C-284E-97B7-7B29912A3226}" type="datetime1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548A5-1930-7943-8512-555536845564}" type="datetime1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3AAD4-10AF-E146-834D-80824F60E7CA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2F01-FFC1-E344-9EAE-D6D43AEF4980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C80F2-956B-BB41-8A57-F14E976EB7DD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FEA07-4CF9-6AFC-B4D9-27E3EA45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055813"/>
            <a:ext cx="4065782" cy="412114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pPr marL="0" indent="0">
              <a:buNone/>
            </a:pP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75111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33F53-C985-A930-0F0E-9645CB9C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5759585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DF49-9E05-79CA-2471-40461BD0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5117372" cy="44862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marL="457200" lvl="1" indent="0">
              <a:lnSpc>
                <a:spcPts val="1800"/>
              </a:lnSpc>
              <a:spcBef>
                <a:spcPts val="1000"/>
              </a:spcBef>
              <a:buNone/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4368E-8527-239F-995E-61AF2CDD4517}"/>
              </a:ext>
            </a:extLst>
          </p:cNvPr>
          <p:cNvSpPr txBox="1"/>
          <p:nvPr/>
        </p:nvSpPr>
        <p:spPr>
          <a:xfrm>
            <a:off x="5774267" y="56235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03F01F-545F-8795-5CBD-02F882DB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5268313" y="1027906"/>
            <a:ext cx="6601954" cy="4474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0FA2-72C2-5E9E-A457-EC1EB8A6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4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pPr lvl="1"/>
            <a:endParaRPr lang="en-US" kern="0" dirty="0">
              <a:solidFill>
                <a:schemeClr val="tx2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9F48D44-F5B5-F8FA-9E06-05890055B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4896175" y="972310"/>
            <a:ext cx="6958940" cy="5666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1914F-053B-08C9-76B2-458DA6A9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Within encoded data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define a target of either “low price” or “high price”. 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eparate data into features (X) and target (y).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test and train.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= 75% and Test data = 25%, scaled data.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Feature Engineering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09442B-9E14-5609-4D1D-F9F81935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9" t="20302" r="24283"/>
          <a:stretch/>
        </p:blipFill>
        <p:spPr bwMode="auto">
          <a:xfrm>
            <a:off x="4028570" y="1243934"/>
            <a:ext cx="8020713" cy="4814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0FE7-FCE9-AE23-C82D-AE31CE63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473199"/>
            <a:ext cx="3712602" cy="47037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Predictions b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ased on material name, price, vendor, date, day of week and region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model 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 high or low prices?</a:t>
            </a:r>
          </a:p>
          <a:p>
            <a:pPr lvl="1"/>
            <a:endParaRPr lang="en-US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 err="1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400" kern="0" dirty="0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code shows confusion matrix and final results.</a:t>
            </a:r>
            <a:endParaRPr lang="en-US" sz="2400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Model Choice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C1FB91-FB66-E529-C0AE-41A593F9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 t="26136" r="24317" b="9370"/>
          <a:stretch/>
        </p:blipFill>
        <p:spPr bwMode="auto">
          <a:xfrm>
            <a:off x="4488873" y="922266"/>
            <a:ext cx="7532498" cy="58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9D27-3116-0500-8AA4-F22D8999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2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18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5565029" y="439000"/>
            <a:ext cx="6423771" cy="62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15F87-F235-B47B-8247-39F2914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1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5047916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5721684" y="88463"/>
            <a:ext cx="5555447" cy="66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3304-0EC6-BF77-DA1C-F24DD11A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Doing this will minimize time spent purchasing items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/>
          <a:stretch/>
        </p:blipFill>
        <p:spPr bwMode="auto">
          <a:xfrm>
            <a:off x="6419875" y="220133"/>
            <a:ext cx="5435241" cy="65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5164E-1A6E-F50C-EA0A-8085560E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706117"/>
            <a:ext cx="4389845" cy="44708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625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7F664-9D10-0E80-2408-F65C24A0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09357F-E7E4-9E9E-1A14-98ABA720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36133"/>
            <a:ext cx="4912449" cy="562186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Reference Module 13 and Module 14 as resources and inspiration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Visuals will be created using Python and </a:t>
            </a:r>
            <a:r>
              <a:rPr lang="en-US" sz="2600" dirty="0" err="1">
                <a:solidFill>
                  <a:schemeClr val="tx2"/>
                </a:solidFill>
                <a:latin typeface="+mj-lt"/>
              </a:rPr>
              <a:t>Tablaeu</a:t>
            </a:r>
            <a:endParaRPr lang="en-US" sz="2600" dirty="0">
              <a:solidFill>
                <a:schemeClr val="tx2"/>
              </a:solidFill>
              <a:latin typeface="+mj-lt"/>
            </a:endParaRP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entire dashboard will be hosted on an HTML</a:t>
            </a:r>
          </a:p>
          <a:p>
            <a:endParaRPr lang="en-US" sz="26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Interactive Element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Elaborate on vendor location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Interactive map where estimators can select their: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Region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Material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Price range</a:t>
            </a: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4D2B-2403-12DD-0C95-34EFB19C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794F6-C96D-AE22-62B2-55F2F5AC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098" name="Picture 2" descr="Cartoon Money png download - 630*754 - Free Transparent Money png Download.  - CleanPNG / KissPNG">
            <a:extLst>
              <a:ext uri="{FF2B5EF4-FFF2-40B4-BE49-F238E27FC236}">
                <a16:creationId xmlns:a16="http://schemas.microsoft.com/office/drawing/2014/main" id="{4694CB95-5701-2FD8-4B03-2FC842B1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237" b="97895" l="10000" r="90000">
                        <a14:foregroundMark x1="49778" y1="6579" x2="49778" y2="6579"/>
                        <a14:foregroundMark x1="24556" y1="69211" x2="24556" y2="69211"/>
                        <a14:foregroundMark x1="25778" y1="63421" x2="25778" y2="63421"/>
                        <a14:foregroundMark x1="31889" y1="48553" x2="31889" y2="48553"/>
                        <a14:foregroundMark x1="34556" y1="48553" x2="34556" y2="48553"/>
                        <a14:foregroundMark x1="35667" y1="48553" x2="35667" y2="48553"/>
                        <a14:foregroundMark x1="37889" y1="49868" x2="37889" y2="49868"/>
                        <a14:foregroundMark x1="37889" y1="49868" x2="37889" y2="49868"/>
                        <a14:foregroundMark x1="37444" y1="51316" x2="37444" y2="51316"/>
                        <a14:foregroundMark x1="39222" y1="51579" x2="39222" y2="51579"/>
                        <a14:foregroundMark x1="39222" y1="51974" x2="39222" y2="51974"/>
                        <a14:foregroundMark x1="40889" y1="53289" x2="40889" y2="53289"/>
                        <a14:foregroundMark x1="40889" y1="53289" x2="40889" y2="53289"/>
                        <a14:foregroundMark x1="40889" y1="53289" x2="40889" y2="53289"/>
                        <a14:foregroundMark x1="47778" y1="2237" x2="47778" y2="2237"/>
                        <a14:foregroundMark x1="22111" y1="64737" x2="22111" y2="64737"/>
                        <a14:foregroundMark x1="44889" y1="64737" x2="44889" y2="64737"/>
                        <a14:foregroundMark x1="40333" y1="55263" x2="40333" y2="55263"/>
                        <a14:foregroundMark x1="40333" y1="55263" x2="40333" y2="55263"/>
                        <a14:foregroundMark x1="41333" y1="55263" x2="41333" y2="55263"/>
                        <a14:foregroundMark x1="41333" y1="55263" x2="41333" y2="55263"/>
                        <a14:foregroundMark x1="45444" y1="64079" x2="45444" y2="64079"/>
                        <a14:foregroundMark x1="45444" y1="64079" x2="45444" y2="64079"/>
                        <a14:foregroundMark x1="52667" y1="64079" x2="52667" y2="64079"/>
                        <a14:foregroundMark x1="52667" y1="64079" x2="52667" y2="64079"/>
                        <a14:foregroundMark x1="45444" y1="97895" x2="45444" y2="97895"/>
                        <a14:foregroundMark x1="45444" y1="97895" x2="45444" y2="97895"/>
                        <a14:foregroundMark x1="53333" y1="97632" x2="53333" y2="97632"/>
                        <a14:foregroundMark x1="53333" y1="97632" x2="53333" y2="97632"/>
                        <a14:foregroundMark x1="23333" y1="65263" x2="23333" y2="65263"/>
                        <a14:foregroundMark x1="23333" y1="65263" x2="23333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559" b="3"/>
          <a:stretch/>
        </p:blipFill>
        <p:spPr bwMode="auto">
          <a:xfrm>
            <a:off x="6537530" y="921124"/>
            <a:ext cx="4959627" cy="495962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37530" y="-5605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an automated and predictive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F15CF-4B08-5FE5-547B-ECA333A0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the day?</a:t>
            </a:r>
            <a:endParaRPr lang="en-US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CB805-6393-BD09-38B8-7BF0B5D2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8116476-6939-75C5-99DD-F2BF358B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032">
            <a:extLst>
              <a:ext uri="{FF2B5EF4-FFF2-40B4-BE49-F238E27FC236}">
                <a16:creationId xmlns:a16="http://schemas.microsoft.com/office/drawing/2014/main" id="{6E7365E3-DBBB-C9A6-B5BD-39A9294A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4C681-7090-EC1A-D016-5848C9B84C4C}"/>
              </a:ext>
            </a:extLst>
          </p:cNvPr>
          <p:cNvSpPr txBox="1"/>
          <p:nvPr/>
        </p:nvSpPr>
        <p:spPr>
          <a:xfrm>
            <a:off x="336885" y="1303867"/>
            <a:ext cx="4204636" cy="4798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Data collected is stored into four separate tables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Shown on the right is the ERD and relationships between the tables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is how the tables are later joined to create a master table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2FB7C2-309B-9A65-C35E-38BD948FC062}"/>
              </a:ext>
            </a:extLst>
          </p:cNvPr>
          <p:cNvSpPr txBox="1">
            <a:spLocks/>
          </p:cNvSpPr>
          <p:nvPr/>
        </p:nvSpPr>
        <p:spPr>
          <a:xfrm>
            <a:off x="336884" y="365126"/>
            <a:ext cx="4541522" cy="117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Integration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A8E04-70EE-1814-82B4-81F98E65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07" y="365126"/>
            <a:ext cx="7482568" cy="5983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951C8-4500-DDF2-A8A3-5DB77E2F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8116476-6939-75C5-99DD-F2BF358B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032">
            <a:extLst>
              <a:ext uri="{FF2B5EF4-FFF2-40B4-BE49-F238E27FC236}">
                <a16:creationId xmlns:a16="http://schemas.microsoft.com/office/drawing/2014/main" id="{6E7365E3-DBBB-C9A6-B5BD-39A9294A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CC9557DD-9C71-8313-695C-3780097D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32">
            <a:extLst>
              <a:ext uri="{FF2B5EF4-FFF2-40B4-BE49-F238E27FC236}">
                <a16:creationId xmlns:a16="http://schemas.microsoft.com/office/drawing/2014/main" id="{14D58149-985D-17CB-3EBD-A14CEDF72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3C8BE-3694-6733-1308-8F0287299B90}"/>
              </a:ext>
            </a:extLst>
          </p:cNvPr>
          <p:cNvSpPr txBox="1"/>
          <p:nvPr/>
        </p:nvSpPr>
        <p:spPr>
          <a:xfrm>
            <a:off x="336884" y="1303867"/>
            <a:ext cx="4946315" cy="4798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analysis portion requires a clean set of data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tables are joined and a final “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Concatenated_results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” table is used for all further analysis.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final master table includes: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Product_id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Material_description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Formatted_datetime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Material_price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Vendor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Link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40EDDF-28ED-0D6F-738C-D6B6CB385387}"/>
              </a:ext>
            </a:extLst>
          </p:cNvPr>
          <p:cNvSpPr txBox="1">
            <a:spLocks/>
          </p:cNvSpPr>
          <p:nvPr/>
        </p:nvSpPr>
        <p:spPr>
          <a:xfrm>
            <a:off x="336884" y="365126"/>
            <a:ext cx="4541522" cy="117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Integration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EE618-53CC-6A61-E77A-375AC640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03" y="3421117"/>
            <a:ext cx="5492579" cy="324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F2901D-AEB7-7B3D-C440-6E313CE8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2" y="87578"/>
            <a:ext cx="5492579" cy="32459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A2ACE-CA47-77AA-0EB7-CD055379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our own data collection which began at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3B11C-675F-931B-B273-5A229872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 data. The set has over 1000 rows of cleaned data with several features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and about average prices).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B6425-4B5B-AF15-71DC-8FA136E4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be a logistic regression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6E3F3-A233-D76A-B24B-51B264AD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1221</Words>
  <Application>Microsoft Macintosh PowerPoint</Application>
  <PresentationFormat>Widescreen</PresentationFormat>
  <Paragraphs>143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an automated and predictive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79</cp:revision>
  <dcterms:created xsi:type="dcterms:W3CDTF">2022-10-31T18:11:45Z</dcterms:created>
  <dcterms:modified xsi:type="dcterms:W3CDTF">2022-11-14T02:09:55Z</dcterms:modified>
</cp:coreProperties>
</file>